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4" d="100"/>
          <a:sy n="74" d="100"/>
        </p:scale>
        <p:origin x="1060" y="176"/>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355550"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Fahmi Hanan .K</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au960221243020</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Arunachala College of Engineering For Women.</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1A0AD1EC-B09C-F65E-1D87-53438267D3A9}"/>
              </a:ext>
            </a:extLst>
          </p:cNvPr>
          <p:cNvSpPr txBox="1"/>
          <p:nvPr/>
        </p:nvSpPr>
        <p:spPr>
          <a:xfrm>
            <a:off x="492236" y="1043984"/>
            <a:ext cx="8431047" cy="3539430"/>
          </a:xfrm>
          <a:prstGeom prst="rect">
            <a:avLst/>
          </a:prstGeom>
          <a:noFill/>
        </p:spPr>
        <p:txBody>
          <a:bodyPr wrap="square">
            <a:spAutoFit/>
          </a:bodyPr>
          <a:lstStyle/>
          <a:p>
            <a:r>
              <a:rPr lang="en-US" dirty="0"/>
              <a:t>In the context of a car rental system, modeling involves creating a representation or blueprint of how the system will work. This includes defining the various components such as customers, vehicles, rental locations, pricing structures, and the interactions between them. </a:t>
            </a:r>
          </a:p>
          <a:p>
            <a:endParaRPr lang="en-US" dirty="0"/>
          </a:p>
          <a:p>
            <a:pPr algn="just"/>
            <a:r>
              <a:rPr lang="en-US" dirty="0"/>
              <a:t>Modeling typically involves using tools like UML (Unified Modeling Language) diagrams to visually represent the system's structure and behavior. For instance, you might create class diagrams to show the relationships between different entities, sequence diagrams to depict the flow of interactions between components, and state diagrams to illustrate the various states that a rental reservation can go through.</a:t>
            </a:r>
          </a:p>
          <a:p>
            <a:endParaRPr lang="en-US" dirty="0"/>
          </a:p>
          <a:p>
            <a:r>
              <a:rPr lang="en-US" dirty="0"/>
              <a:t>Once the modeling is complete, it serves as a guide for building the actual system. Developers use the model to implement the system's functionalities according to the specified design. The resulting system is then tested to ensure that it meets the requirements outlined in the model and functions correctly in real-world scenarios. </a:t>
            </a:r>
          </a:p>
          <a:p>
            <a:endParaRPr lang="en-US" dirty="0"/>
          </a:p>
          <a:p>
            <a:r>
              <a:rPr lang="en-US" dirty="0"/>
              <a:t>In summary, modeling provides a conceptual framework for designing a car rental system, while the resulting system is the tangible implementation of that design.</a:t>
            </a:r>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a:p>
        </p:txBody>
      </p:sp>
      <p:pic>
        <p:nvPicPr>
          <p:cNvPr id="5" name="Picture 4" descr="A screenshot of a computer&#10;&#10;Description automatically generated">
            <a:extLst>
              <a:ext uri="{FF2B5EF4-FFF2-40B4-BE49-F238E27FC236}">
                <a16:creationId xmlns:a16="http://schemas.microsoft.com/office/drawing/2014/main" id="{4B3E4F37-E9EC-F2DB-B695-82B486AA6333}"/>
              </a:ext>
            </a:extLst>
          </p:cNvPr>
          <p:cNvPicPr>
            <a:picLocks noChangeAspect="1"/>
          </p:cNvPicPr>
          <p:nvPr/>
        </p:nvPicPr>
        <p:blipFill>
          <a:blip r:embed="rId2"/>
          <a:stretch>
            <a:fillRect/>
          </a:stretch>
        </p:blipFill>
        <p:spPr>
          <a:xfrm>
            <a:off x="3093847" y="1363148"/>
            <a:ext cx="3278038" cy="3205852"/>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8458A176-F808-B38A-9281-49378FE7C0B2}"/>
              </a:ext>
            </a:extLst>
          </p:cNvPr>
          <p:cNvPicPr>
            <a:picLocks noChangeAspect="1"/>
          </p:cNvPicPr>
          <p:nvPr/>
        </p:nvPicPr>
        <p:blipFill>
          <a:blip r:embed="rId3"/>
          <a:stretch>
            <a:fillRect/>
          </a:stretch>
        </p:blipFill>
        <p:spPr>
          <a:xfrm>
            <a:off x="323310" y="1363148"/>
            <a:ext cx="2770537" cy="3205852"/>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65DD261C-0BCB-5B53-B426-8CDF7DD7C1A5}"/>
              </a:ext>
            </a:extLst>
          </p:cNvPr>
          <p:cNvPicPr>
            <a:picLocks noChangeAspect="1"/>
          </p:cNvPicPr>
          <p:nvPr/>
        </p:nvPicPr>
        <p:blipFill>
          <a:blip r:embed="rId4"/>
          <a:stretch>
            <a:fillRect/>
          </a:stretch>
        </p:blipFill>
        <p:spPr>
          <a:xfrm>
            <a:off x="6371885" y="1363148"/>
            <a:ext cx="2648258" cy="3205852"/>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6" name="Picture 5" descr="A screenshot of a computer&#10;&#10;Description automatically generated">
            <a:extLst>
              <a:ext uri="{FF2B5EF4-FFF2-40B4-BE49-F238E27FC236}">
                <a16:creationId xmlns:a16="http://schemas.microsoft.com/office/drawing/2014/main" id="{3D5F0F53-B0C6-6613-37FE-D921E22D1766}"/>
              </a:ext>
            </a:extLst>
          </p:cNvPr>
          <p:cNvPicPr>
            <a:picLocks noChangeAspect="1"/>
          </p:cNvPicPr>
          <p:nvPr/>
        </p:nvPicPr>
        <p:blipFill>
          <a:blip r:embed="rId2"/>
          <a:stretch>
            <a:fillRect/>
          </a:stretch>
        </p:blipFill>
        <p:spPr>
          <a:xfrm>
            <a:off x="439947" y="1267649"/>
            <a:ext cx="8428008" cy="3454880"/>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id="{28AF9230-0312-CF6F-2E95-B4605EA4D5D9}"/>
              </a:ext>
            </a:extLst>
          </p:cNvPr>
          <p:cNvPicPr>
            <a:picLocks noChangeAspect="1"/>
          </p:cNvPicPr>
          <p:nvPr/>
        </p:nvPicPr>
        <p:blipFill>
          <a:blip r:embed="rId2"/>
          <a:stretch>
            <a:fillRect/>
          </a:stretch>
        </p:blipFill>
        <p:spPr>
          <a:xfrm>
            <a:off x="628559" y="1147314"/>
            <a:ext cx="8118625" cy="3573491"/>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4" name="Picture 3">
            <a:extLst>
              <a:ext uri="{FF2B5EF4-FFF2-40B4-BE49-F238E27FC236}">
                <a16:creationId xmlns:a16="http://schemas.microsoft.com/office/drawing/2014/main" id="{C318EA11-9B66-3A89-59A8-AF42A51682BD}"/>
              </a:ext>
            </a:extLst>
          </p:cNvPr>
          <p:cNvPicPr>
            <a:picLocks noChangeAspect="1"/>
          </p:cNvPicPr>
          <p:nvPr/>
        </p:nvPicPr>
        <p:blipFill>
          <a:blip r:embed="rId2"/>
          <a:stretch>
            <a:fillRect/>
          </a:stretch>
        </p:blipFill>
        <p:spPr>
          <a:xfrm>
            <a:off x="776378" y="1267649"/>
            <a:ext cx="7996687" cy="3561631"/>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4" name="Picture 3">
            <a:extLst>
              <a:ext uri="{FF2B5EF4-FFF2-40B4-BE49-F238E27FC236}">
                <a16:creationId xmlns:a16="http://schemas.microsoft.com/office/drawing/2014/main" id="{C9D7A755-75AE-07B7-CE18-A090F108AE86}"/>
              </a:ext>
            </a:extLst>
          </p:cNvPr>
          <p:cNvPicPr>
            <a:picLocks noChangeAspect="1"/>
          </p:cNvPicPr>
          <p:nvPr/>
        </p:nvPicPr>
        <p:blipFill>
          <a:blip r:embed="rId2"/>
          <a:stretch>
            <a:fillRect/>
          </a:stretch>
        </p:blipFill>
        <p:spPr>
          <a:xfrm>
            <a:off x="628560" y="1181385"/>
            <a:ext cx="7886430" cy="3566800"/>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4" name="TextBox 3">
            <a:extLst>
              <a:ext uri="{FF2B5EF4-FFF2-40B4-BE49-F238E27FC236}">
                <a16:creationId xmlns:a16="http://schemas.microsoft.com/office/drawing/2014/main" id="{7DBF6DF2-998F-32D9-01B3-F83EF855D749}"/>
              </a:ext>
            </a:extLst>
          </p:cNvPr>
          <p:cNvSpPr txBox="1"/>
          <p:nvPr/>
        </p:nvSpPr>
        <p:spPr>
          <a:xfrm>
            <a:off x="1405497" y="1112373"/>
            <a:ext cx="5901076" cy="3607206"/>
          </a:xfrm>
          <a:prstGeom prst="rect">
            <a:avLst/>
          </a:prstGeom>
          <a:noFill/>
        </p:spPr>
        <p:txBody>
          <a:bodyPr wrap="square">
            <a:spAutoFit/>
          </a:bodyPr>
          <a:lstStyle/>
          <a:p>
            <a:pPr algn="just">
              <a:lnSpc>
                <a:spcPct val="150000"/>
              </a:lnSpc>
            </a:pPr>
            <a:r>
              <a:rPr lang="en-US" dirty="0"/>
              <a:t>Some of the future enhancement for the car rental application are:</a:t>
            </a:r>
          </a:p>
          <a:p>
            <a:pPr algn="just">
              <a:lnSpc>
                <a:spcPct val="150000"/>
              </a:lnSpc>
            </a:pPr>
            <a:r>
              <a:rPr lang="en-US" dirty="0"/>
              <a:t>1. Predictive Analytics</a:t>
            </a:r>
          </a:p>
          <a:p>
            <a:pPr algn="just">
              <a:lnSpc>
                <a:spcPct val="150000"/>
              </a:lnSpc>
            </a:pPr>
            <a:r>
              <a:rPr lang="en-US" dirty="0"/>
              <a:t>2. Smart Contracts:</a:t>
            </a:r>
          </a:p>
          <a:p>
            <a:pPr algn="just">
              <a:lnSpc>
                <a:spcPct val="150000"/>
              </a:lnSpc>
            </a:pPr>
            <a:r>
              <a:rPr lang="en-US" dirty="0"/>
              <a:t>3. IoT Integration</a:t>
            </a:r>
          </a:p>
          <a:p>
            <a:pPr algn="just">
              <a:lnSpc>
                <a:spcPct val="150000"/>
              </a:lnSpc>
            </a:pPr>
            <a:r>
              <a:rPr lang="en-US" dirty="0"/>
              <a:t>4.Enhanced Mobile Experience</a:t>
            </a:r>
          </a:p>
          <a:p>
            <a:pPr algn="just">
              <a:lnSpc>
                <a:spcPct val="150000"/>
              </a:lnSpc>
            </a:pPr>
            <a:r>
              <a:rPr lang="en-US" dirty="0"/>
              <a:t>5.Electric and Autonomous Vehicles</a:t>
            </a:r>
          </a:p>
          <a:p>
            <a:pPr algn="just">
              <a:lnSpc>
                <a:spcPct val="150000"/>
              </a:lnSpc>
            </a:pPr>
            <a:r>
              <a:rPr lang="en-US" dirty="0"/>
              <a:t>6. Personalization and Loyalty Programs</a:t>
            </a:r>
          </a:p>
          <a:p>
            <a:pPr algn="just">
              <a:lnSpc>
                <a:spcPct val="150000"/>
              </a:lnSpc>
            </a:pPr>
            <a:r>
              <a:rPr lang="en-US" dirty="0"/>
              <a:t>7. Augmented Reality (AR) Assistance</a:t>
            </a:r>
          </a:p>
          <a:p>
            <a:pPr algn="just">
              <a:lnSpc>
                <a:spcPct val="150000"/>
              </a:lnSpc>
            </a:pPr>
            <a:r>
              <a:rPr lang="en-US" dirty="0"/>
              <a:t>8.Voice-Activated Interfaces</a:t>
            </a:r>
          </a:p>
          <a:p>
            <a:pPr algn="just">
              <a:lnSpc>
                <a:spcPct val="150000"/>
              </a:lnSpc>
            </a:pPr>
            <a:r>
              <a:rPr lang="en-US" dirty="0"/>
              <a:t>9. Collaborations and Partnerships</a:t>
            </a:r>
          </a:p>
          <a:p>
            <a:pPr algn="just">
              <a:lnSpc>
                <a:spcPct val="150000"/>
              </a:lnSpc>
            </a:pPr>
            <a:r>
              <a:rPr lang="en-US" dirty="0"/>
              <a:t>10. Environmental Sustainability Initiatives</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3FA4529F-2370-14CF-C9CB-81CAC204F510}"/>
              </a:ext>
            </a:extLst>
          </p:cNvPr>
          <p:cNvSpPr txBox="1"/>
          <p:nvPr/>
        </p:nvSpPr>
        <p:spPr>
          <a:xfrm>
            <a:off x="679644" y="1330464"/>
            <a:ext cx="7784711" cy="2314544"/>
          </a:xfrm>
          <a:prstGeom prst="rect">
            <a:avLst/>
          </a:prstGeom>
          <a:noFill/>
        </p:spPr>
        <p:txBody>
          <a:bodyPr wrap="square">
            <a:spAutoFit/>
          </a:bodyPr>
          <a:lstStyle/>
          <a:p>
            <a:pPr algn="just">
              <a:lnSpc>
                <a:spcPct val="150000"/>
              </a:lnSpc>
            </a:pPr>
            <a:r>
              <a:rPr lang="en-US" dirty="0"/>
              <a:t>In conclusion, the car rental system offers an efficient and convenient solution for individuals and businesses seeking transportation services. With its user-friendly interface, diverse vehicle options, and flexible booking arrangements, it caters to a wide range of needs. Additionally, its integration of digital platforms streamlines the reservation process, enhances communication, and ensures a seamless experience for both customers and rental agencies. Overall, the car rental system not only provides mobility but also fosters convenience, reliability, and satisfaction for all parties involved.</a:t>
            </a: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2129473" y="3183633"/>
            <a:ext cx="4881245"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t>Car Rentals Application with Django Framework</a:t>
            </a:r>
            <a:r>
              <a:rPr lang="en-US" sz="1600" b="1" dirty="0">
                <a:latin typeface="+mj-lt"/>
              </a:rPr>
              <a:t> </a:t>
            </a:r>
            <a:endParaRPr lang="en-US" sz="1600" b="1"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
        <p:nvSpPr>
          <p:cNvPr id="5" name="TextBox 4">
            <a:extLst>
              <a:ext uri="{FF2B5EF4-FFF2-40B4-BE49-F238E27FC236}">
                <a16:creationId xmlns:a16="http://schemas.microsoft.com/office/drawing/2014/main" id="{26EC479F-27FA-04A5-F2DD-FF06E07D33E6}"/>
              </a:ext>
            </a:extLst>
          </p:cNvPr>
          <p:cNvSpPr txBox="1"/>
          <p:nvPr/>
        </p:nvSpPr>
        <p:spPr>
          <a:xfrm>
            <a:off x="756745" y="1462188"/>
            <a:ext cx="7354614" cy="2031325"/>
          </a:xfrm>
          <a:prstGeom prst="rect">
            <a:avLst/>
          </a:prstGeom>
          <a:noFill/>
        </p:spPr>
        <p:txBody>
          <a:bodyPr wrap="square">
            <a:spAutoFit/>
          </a:bodyPr>
          <a:lstStyle/>
          <a:p>
            <a:pPr algn="just"/>
            <a:r>
              <a:rPr lang="en-US" dirty="0"/>
              <a:t>This abstract outlines the development of a car rental system using the Django web framework.</a:t>
            </a:r>
          </a:p>
          <a:p>
            <a:pPr algn="just"/>
            <a:r>
              <a:rPr lang="en-US" dirty="0"/>
              <a:t> The system facilitates the rental process by providing a user-friendly interface for customers to browse available vehicles, make reservations, and complete transactions online. </a:t>
            </a:r>
          </a:p>
          <a:p>
            <a:pPr algn="just"/>
            <a:r>
              <a:rPr lang="en-US" dirty="0"/>
              <a:t>Key features include secure authentication, vehicle management, reservation automation, and administrative tools for inventory tracking. </a:t>
            </a:r>
          </a:p>
          <a:p>
            <a:pPr algn="just"/>
            <a:r>
              <a:rPr lang="en-US" dirty="0"/>
              <a:t>By leveraging Django's robust architecture and built-in functionalities, the system aims to streamline operations and enhance the overall user experience in the car rental industry.</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7" name="TextBox 6">
            <a:extLst>
              <a:ext uri="{FF2B5EF4-FFF2-40B4-BE49-F238E27FC236}">
                <a16:creationId xmlns:a16="http://schemas.microsoft.com/office/drawing/2014/main" id="{D42956A6-73BE-FEB1-2075-F2DC52B1A182}"/>
              </a:ext>
            </a:extLst>
          </p:cNvPr>
          <p:cNvSpPr txBox="1"/>
          <p:nvPr/>
        </p:nvSpPr>
        <p:spPr>
          <a:xfrm>
            <a:off x="634126" y="1617643"/>
            <a:ext cx="8036908" cy="1021883"/>
          </a:xfrm>
          <a:prstGeom prst="rect">
            <a:avLst/>
          </a:prstGeom>
          <a:noFill/>
        </p:spPr>
        <p:txBody>
          <a:bodyPr wrap="square">
            <a:spAutoFit/>
          </a:bodyPr>
          <a:lstStyle/>
          <a:p>
            <a:pPr>
              <a:lnSpc>
                <a:spcPct val="150000"/>
              </a:lnSpc>
            </a:pPr>
            <a:r>
              <a:rPr lang="en-US" dirty="0"/>
              <a:t>Design and implement a car rental system using Django framework, allowing users to browse available cars, make reservations, manage bookings, and facilitate administrative tasks such as adding/removing vehicles and monitoring rental activity.</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97C33959-8974-F9F4-28ED-4C1162763F66}"/>
              </a:ext>
            </a:extLst>
          </p:cNvPr>
          <p:cNvSpPr txBox="1"/>
          <p:nvPr/>
        </p:nvSpPr>
        <p:spPr>
          <a:xfrm>
            <a:off x="138652" y="1414892"/>
            <a:ext cx="8674272" cy="2314544"/>
          </a:xfrm>
          <a:prstGeom prst="rect">
            <a:avLst/>
          </a:prstGeom>
          <a:noFill/>
        </p:spPr>
        <p:txBody>
          <a:bodyPr wrap="square">
            <a:spAutoFit/>
          </a:bodyPr>
          <a:lstStyle/>
          <a:p>
            <a:pPr algn="just">
              <a:lnSpc>
                <a:spcPct val="150000"/>
              </a:lnSpc>
            </a:pPr>
            <a:r>
              <a:rPr lang="en-US" dirty="0"/>
              <a:t>The Car Rental System with Django is a web-based application designed to streamline the process of renting vehicles. Users can easily browse through available cars, make reservations, manage their bookings, and handle administrative tasks. The system provides a user-friendly interface for both customers and administrators, ensuring smooth operations and efficient management of rental services. With features such as secure authentication, real-time availability updates, and flexible booking options, the Car Rental System aims to enhance the overall rental experience for users while simplifying management tasks for administrators.</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F0CCA3AC-1036-5566-D2DC-AFD69D1B09B6}"/>
              </a:ext>
            </a:extLst>
          </p:cNvPr>
          <p:cNvSpPr txBox="1"/>
          <p:nvPr/>
        </p:nvSpPr>
        <p:spPr>
          <a:xfrm>
            <a:off x="488540" y="1102220"/>
            <a:ext cx="8111358" cy="3323987"/>
          </a:xfrm>
          <a:prstGeom prst="rect">
            <a:avLst/>
          </a:prstGeom>
          <a:noFill/>
        </p:spPr>
        <p:txBody>
          <a:bodyPr wrap="square">
            <a:spAutoFit/>
          </a:bodyPr>
          <a:lstStyle/>
          <a:p>
            <a:pPr algn="just"/>
            <a:r>
              <a:rPr lang="en-US" dirty="0"/>
              <a:t>The Car Rental System with Django is a comprehensive web-based application designed to facilitate the rental process for both customers and administrators. It offers a seamless and user-friendly experience, allowing users to browse, reserve, and manage vehicles efficiently.</a:t>
            </a:r>
          </a:p>
          <a:p>
            <a:pPr algn="just"/>
            <a:endParaRPr lang="en-US" dirty="0"/>
          </a:p>
          <a:p>
            <a:pPr algn="just"/>
            <a:r>
              <a:rPr lang="en-US" dirty="0"/>
              <a:t>Key features :</a:t>
            </a:r>
          </a:p>
          <a:p>
            <a:pPr algn="just"/>
            <a:r>
              <a:rPr lang="en-US" dirty="0"/>
              <a:t>1. User Authentication and Authorization: Secure login and registration functionality to ensure only authorized users can access the system.</a:t>
            </a:r>
          </a:p>
          <a:p>
            <a:pPr algn="just"/>
            <a:endParaRPr lang="en-US" dirty="0"/>
          </a:p>
          <a:p>
            <a:pPr algn="just"/>
            <a:r>
              <a:rPr lang="en-US" dirty="0"/>
              <a:t>2. Vehicle Catalog: A well-organized catalog displaying available vehicles with details such as make, model, year, and rental rates. Users can easily search, filter, and view information about each vehicle.</a:t>
            </a:r>
          </a:p>
          <a:p>
            <a:pPr algn="just"/>
            <a:endParaRPr lang="en-US" dirty="0"/>
          </a:p>
          <a:p>
            <a:pPr algn="just"/>
            <a:r>
              <a:rPr lang="en-US" dirty="0"/>
              <a:t>3. Reservation Management: Users can select their desired rental dates and times, view pricing details, and make reservations. The system will handle availability checks and ensure no double bookings occur.</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a:extLst>
              <a:ext uri="{FF2B5EF4-FFF2-40B4-BE49-F238E27FC236}">
                <a16:creationId xmlns:a16="http://schemas.microsoft.com/office/drawing/2014/main" id="{0394192F-9DF8-7446-1395-23C6223558D6}"/>
              </a:ext>
            </a:extLst>
          </p:cNvPr>
          <p:cNvSpPr txBox="1"/>
          <p:nvPr/>
        </p:nvSpPr>
        <p:spPr>
          <a:xfrm>
            <a:off x="797340" y="1634739"/>
            <a:ext cx="7786983" cy="2246769"/>
          </a:xfrm>
          <a:prstGeom prst="rect">
            <a:avLst/>
          </a:prstGeom>
          <a:noFill/>
        </p:spPr>
        <p:txBody>
          <a:bodyPr wrap="square">
            <a:spAutoFit/>
          </a:bodyPr>
          <a:lstStyle/>
          <a:p>
            <a:pPr algn="just"/>
            <a:r>
              <a:rPr lang="en-US" dirty="0"/>
              <a:t>4. Booking Management: A dashboard for users to manage their bookings, including the ability to modify or cancel reservations if necessary.</a:t>
            </a:r>
          </a:p>
          <a:p>
            <a:pPr algn="just"/>
            <a:endParaRPr lang="en-US" dirty="0"/>
          </a:p>
          <a:p>
            <a:pPr algn="just"/>
            <a:r>
              <a:rPr lang="en-US" dirty="0"/>
              <a:t>5. Admin Panel: An intuitive administrative interface for managing vehicles, users, bookings, and rental locations. Administrators can add, edit, or remove vehicles, monitor rental activity, and generate reports.</a:t>
            </a:r>
          </a:p>
          <a:p>
            <a:pPr algn="just"/>
            <a:endParaRPr lang="en-US" dirty="0"/>
          </a:p>
          <a:p>
            <a:pPr algn="just"/>
            <a:r>
              <a:rPr lang="en-US" dirty="0"/>
              <a:t>6. Payment Integration: Seamless integration with payment gateways to facilitate secure online transactions for rental fees.</a:t>
            </a:r>
          </a:p>
          <a:p>
            <a:pPr algn="just"/>
            <a:endParaRPr lang="en-US" dirty="0"/>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323193" y="1162735"/>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a:extLst>
              <a:ext uri="{FF2B5EF4-FFF2-40B4-BE49-F238E27FC236}">
                <a16:creationId xmlns:a16="http://schemas.microsoft.com/office/drawing/2014/main" id="{1736E2A6-38F9-6E7B-A704-E721391B6874}"/>
              </a:ext>
            </a:extLst>
          </p:cNvPr>
          <p:cNvSpPr txBox="1"/>
          <p:nvPr/>
        </p:nvSpPr>
        <p:spPr>
          <a:xfrm>
            <a:off x="544084" y="1162735"/>
            <a:ext cx="7777918" cy="2031325"/>
          </a:xfrm>
          <a:prstGeom prst="rect">
            <a:avLst/>
          </a:prstGeom>
          <a:noFill/>
        </p:spPr>
        <p:txBody>
          <a:bodyPr wrap="square">
            <a:spAutoFit/>
          </a:bodyPr>
          <a:lstStyle/>
          <a:p>
            <a:pPr algn="just"/>
            <a:r>
              <a:rPr lang="en-US" dirty="0"/>
              <a:t>7. Email Notifications: Automated email notifications to confirm reservations, remind users of upcoming bookings, and provide important updates.</a:t>
            </a:r>
          </a:p>
          <a:p>
            <a:pPr algn="just"/>
            <a:endParaRPr lang="en-US" dirty="0"/>
          </a:p>
          <a:p>
            <a:pPr algn="just"/>
            <a:r>
              <a:rPr lang="en-US" dirty="0"/>
              <a:t>8. Responsive Design: A mobile-friendly interface that adapts to various screen sizes, ensuring users can access the system from any device.</a:t>
            </a:r>
          </a:p>
          <a:p>
            <a:pPr algn="just"/>
            <a:endParaRPr lang="en-US" dirty="0"/>
          </a:p>
          <a:p>
            <a:pPr algn="just"/>
            <a:r>
              <a:rPr lang="en-US" dirty="0"/>
              <a:t>Overall, the Car Rental System with Django aims to streamline the rental process, enhance user experience, and provide administrators with the tools they need to efficiently manage the rental business.</a:t>
            </a:r>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88</TotalTime>
  <Words>997</Words>
  <Application>Microsoft Office PowerPoint</Application>
  <PresentationFormat>On-screen Show (16:9)</PresentationFormat>
  <Paragraphs>83</Paragraphs>
  <Slides>18</Slides>
  <Notes>10</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5" baseType="lpstr">
      <vt:lpstr>Arial</vt:lpstr>
      <vt:lpstr>Arial MT</vt:lpstr>
      <vt:lpstr>Calibri</vt:lpstr>
      <vt:lpstr>Söhne</vt:lpstr>
      <vt:lpstr>Times New Roman</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Fahmi Hanan</cp:lastModifiedBy>
  <cp:revision>7</cp:revision>
  <dcterms:modified xsi:type="dcterms:W3CDTF">2024-04-12T05:17:25Z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